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3" r:id="rId4"/>
    <p:sldId id="264" r:id="rId5"/>
    <p:sldId id="262" r:id="rId6"/>
    <p:sldId id="286" r:id="rId7"/>
    <p:sldId id="265" r:id="rId8"/>
    <p:sldId id="266" r:id="rId9"/>
    <p:sldId id="267" r:id="rId10"/>
    <p:sldId id="268" r:id="rId11"/>
    <p:sldId id="258" r:id="rId12"/>
    <p:sldId id="269" r:id="rId13"/>
    <p:sldId id="274" r:id="rId14"/>
    <p:sldId id="276" r:id="rId15"/>
    <p:sldId id="275" r:id="rId16"/>
    <p:sldId id="259" r:id="rId17"/>
    <p:sldId id="270" r:id="rId18"/>
    <p:sldId id="278" r:id="rId19"/>
    <p:sldId id="277" r:id="rId20"/>
    <p:sldId id="279" r:id="rId21"/>
    <p:sldId id="260" r:id="rId22"/>
    <p:sldId id="273" r:id="rId23"/>
    <p:sldId id="284" r:id="rId24"/>
    <p:sldId id="285" r:id="rId25"/>
    <p:sldId id="271" r:id="rId26"/>
    <p:sldId id="287" r:id="rId27"/>
    <p:sldId id="261" r:id="rId28"/>
    <p:sldId id="272" r:id="rId29"/>
    <p:sldId id="280" r:id="rId30"/>
    <p:sldId id="281" r:id="rId31"/>
    <p:sldId id="283" r:id="rId32"/>
    <p:sldId id="282" r:id="rId33"/>
  </p:sldIdLst>
  <p:sldSz cx="12192000" cy="6858000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0" d="100"/>
          <a:sy n="60" d="100"/>
        </p:scale>
        <p:origin x="78" y="10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0ABAFAD-8CBF-73D3-0EBD-91701243DC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0274A3F3-61C4-074B-1B8D-314DC9730D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/>
              <a:t>Kliknij, aby edytować styl wzorca podtytułu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4E6F1ACE-F4C7-FC63-A549-416D7DF529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07649-32DF-4D24-A90B-2A1120A2F678}" type="datetimeFigureOut">
              <a:rPr lang="pl-PL" smtClean="0"/>
              <a:t>18.06.2023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3005B322-008A-A90C-3C56-DD11E97A17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915553A3-8D04-224D-D45C-8C92E8676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F2664-048D-4F17-86C2-C867D4D7419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811680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CCBAD68-330B-075A-BFAC-80697FCD5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>
            <a:extLst>
              <a:ext uri="{FF2B5EF4-FFF2-40B4-BE49-F238E27FC236}">
                <a16:creationId xmlns:a16="http://schemas.microsoft.com/office/drawing/2014/main" id="{BDF04073-4F25-170F-31BC-B5D026715D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B20E4FFC-40DD-853E-D3E2-61E0AFB5C4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07649-32DF-4D24-A90B-2A1120A2F678}" type="datetimeFigureOut">
              <a:rPr lang="pl-PL" smtClean="0"/>
              <a:t>18.06.2023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91906FBD-14C9-EBF0-27A0-FDCBF03085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6FB3D85E-6D89-847D-ED18-D74FF49A4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F2664-048D-4F17-86C2-C867D4D7419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777264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>
            <a:extLst>
              <a:ext uri="{FF2B5EF4-FFF2-40B4-BE49-F238E27FC236}">
                <a16:creationId xmlns:a16="http://schemas.microsoft.com/office/drawing/2014/main" id="{7E8D1D4E-D508-3FF2-CD94-37ED6D2E24E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>
            <a:extLst>
              <a:ext uri="{FF2B5EF4-FFF2-40B4-BE49-F238E27FC236}">
                <a16:creationId xmlns:a16="http://schemas.microsoft.com/office/drawing/2014/main" id="{B81A06D0-BDBB-6015-5EAF-7AFFC00FB4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07989B27-4D28-8864-8894-6015A6874A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07649-32DF-4D24-A90B-2A1120A2F678}" type="datetimeFigureOut">
              <a:rPr lang="pl-PL" smtClean="0"/>
              <a:t>18.06.2023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1B4D903A-430B-6BB5-7589-FC58ECE62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DCF677FE-D308-8F26-400A-018FB4ECBA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F2664-048D-4F17-86C2-C867D4D7419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9127144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0C2750E-E208-934B-D5D5-EB3489843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20322A26-42F0-D6AC-8FCD-EA32D16D02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98C92CB0-5F47-F543-43E9-2F6448CF0C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07649-32DF-4D24-A90B-2A1120A2F678}" type="datetimeFigureOut">
              <a:rPr lang="pl-PL" smtClean="0"/>
              <a:t>18.06.2023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9B7A714C-8D6A-075A-E361-21E5841D0E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E46A98A9-0F5D-54DA-4CC6-9E11AA365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F2664-048D-4F17-86C2-C867D4D7419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952553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4920549-AD97-94D5-2A7E-6893155B76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BB8050B9-1D17-229A-B626-B231FBFAB5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27F6F78B-3531-6072-20A9-AC6E6645B2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07649-32DF-4D24-A90B-2A1120A2F678}" type="datetimeFigureOut">
              <a:rPr lang="pl-PL" smtClean="0"/>
              <a:t>18.06.2023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AB177B93-BC10-9A6E-5B65-4A05BBA944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7BB34770-45B9-22AC-1791-D8C388048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F2664-048D-4F17-86C2-C867D4D7419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6998053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3830CB7-53A9-CF63-1CE9-FEDC2496E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B1F0D64B-F75F-6950-2449-9B6C4FC86A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3DE6B619-F5C2-54C2-5F46-FFED6DE249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82E1240D-5175-2A8C-993C-BB40B8554E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07649-32DF-4D24-A90B-2A1120A2F678}" type="datetimeFigureOut">
              <a:rPr lang="pl-PL" smtClean="0"/>
              <a:t>18.06.2023</a:t>
            </a:fld>
            <a:endParaRPr lang="pl-PL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F8AC85FB-EA5F-F31F-D97A-B658976ECB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4D0090F1-E292-4FC4-3D61-D0B387FEE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F2664-048D-4F17-86C2-C867D4D7419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2743921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DEC3EBDB-733A-C1EC-1411-050E2EC02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3C44E145-213D-4820-187D-E27511EEDB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97719EC5-DE37-6FE1-E289-124B0137B3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tekstu 4">
            <a:extLst>
              <a:ext uri="{FF2B5EF4-FFF2-40B4-BE49-F238E27FC236}">
                <a16:creationId xmlns:a16="http://schemas.microsoft.com/office/drawing/2014/main" id="{4878FAAF-9CFC-828E-0E6A-4901B02DFD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Symbol zastępczy zawartości 5">
            <a:extLst>
              <a:ext uri="{FF2B5EF4-FFF2-40B4-BE49-F238E27FC236}">
                <a16:creationId xmlns:a16="http://schemas.microsoft.com/office/drawing/2014/main" id="{E0266DD7-0200-67EB-AE3F-CBC3CE9F015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7" name="Symbol zastępczy daty 6">
            <a:extLst>
              <a:ext uri="{FF2B5EF4-FFF2-40B4-BE49-F238E27FC236}">
                <a16:creationId xmlns:a16="http://schemas.microsoft.com/office/drawing/2014/main" id="{11D90345-4F7D-34B5-60FA-E537613141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07649-32DF-4D24-A90B-2A1120A2F678}" type="datetimeFigureOut">
              <a:rPr lang="pl-PL" smtClean="0"/>
              <a:t>18.06.2023</a:t>
            </a:fld>
            <a:endParaRPr lang="pl-PL"/>
          </a:p>
        </p:txBody>
      </p:sp>
      <p:sp>
        <p:nvSpPr>
          <p:cNvPr id="8" name="Symbol zastępczy stopki 7">
            <a:extLst>
              <a:ext uri="{FF2B5EF4-FFF2-40B4-BE49-F238E27FC236}">
                <a16:creationId xmlns:a16="http://schemas.microsoft.com/office/drawing/2014/main" id="{0C327142-7378-8612-801E-6DAF8460AE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ymbol zastępczy numeru slajdu 8">
            <a:extLst>
              <a:ext uri="{FF2B5EF4-FFF2-40B4-BE49-F238E27FC236}">
                <a16:creationId xmlns:a16="http://schemas.microsoft.com/office/drawing/2014/main" id="{7EC6FB59-0A38-3747-5E27-67062E595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F2664-048D-4F17-86C2-C867D4D7419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2480377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77BBF3E-0641-0F12-EC91-B9BF540006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F3FA4AA2-33D3-0BF4-E097-AA3814DF7C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07649-32DF-4D24-A90B-2A1120A2F678}" type="datetimeFigureOut">
              <a:rPr lang="pl-PL" smtClean="0"/>
              <a:t>18.06.2023</a:t>
            </a:fld>
            <a:endParaRPr lang="pl-PL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DF83F0E7-2EBA-0061-760E-4BCEBA1A9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25A8EE17-4EF5-BD7F-F4E5-296B074C5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F2664-048D-4F17-86C2-C867D4D7419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0218682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daty 1">
            <a:extLst>
              <a:ext uri="{FF2B5EF4-FFF2-40B4-BE49-F238E27FC236}">
                <a16:creationId xmlns:a16="http://schemas.microsoft.com/office/drawing/2014/main" id="{7A5A79C1-FBAF-3397-27B3-962F8963CB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07649-32DF-4D24-A90B-2A1120A2F678}" type="datetimeFigureOut">
              <a:rPr lang="pl-PL" smtClean="0"/>
              <a:t>18.06.2023</a:t>
            </a:fld>
            <a:endParaRPr lang="pl-PL"/>
          </a:p>
        </p:txBody>
      </p:sp>
      <p:sp>
        <p:nvSpPr>
          <p:cNvPr id="3" name="Symbol zastępczy stopki 2">
            <a:extLst>
              <a:ext uri="{FF2B5EF4-FFF2-40B4-BE49-F238E27FC236}">
                <a16:creationId xmlns:a16="http://schemas.microsoft.com/office/drawing/2014/main" id="{D5786F68-5404-0D9C-1FBD-688A31B26C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0F372B99-3BCB-8F45-D06A-AD93C66146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F2664-048D-4F17-86C2-C867D4D7419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582382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B68F158-A5C3-BC29-E1C6-0D2000B925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73DDFBE-35BD-6BF8-2F83-10E53532AC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09CB1DBB-83C4-6017-47F9-0BE8FD6B57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5B7EDAFB-FCCE-9E01-6F0C-9BEE0A0F7E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07649-32DF-4D24-A90B-2A1120A2F678}" type="datetimeFigureOut">
              <a:rPr lang="pl-PL" smtClean="0"/>
              <a:t>18.06.2023</a:t>
            </a:fld>
            <a:endParaRPr lang="pl-PL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7D514C5C-5E00-1CD3-F928-127A3391A4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292866C3-785C-5534-67D9-9BE4A00A8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F2664-048D-4F17-86C2-C867D4D7419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4404023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D1C5E2B-D8DD-5A36-C488-BCC1EEEEE6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obrazu 2">
            <a:extLst>
              <a:ext uri="{FF2B5EF4-FFF2-40B4-BE49-F238E27FC236}">
                <a16:creationId xmlns:a16="http://schemas.microsoft.com/office/drawing/2014/main" id="{F3863060-5F81-B56D-2DD3-C7F90AD68F1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l-PL"/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C88F4333-1980-6ADD-B868-E11CAC3F8C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F50EEA57-D51A-3056-251A-5AAFDB14C8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07649-32DF-4D24-A90B-2A1120A2F678}" type="datetimeFigureOut">
              <a:rPr lang="pl-PL" smtClean="0"/>
              <a:t>18.06.2023</a:t>
            </a:fld>
            <a:endParaRPr lang="pl-PL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5CD745C7-68D0-8F4D-D4D5-7A7FD80EC3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02FCE44D-827E-7077-3030-8E7DEAA20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F2664-048D-4F17-86C2-C867D4D7419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5910947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ytułu 1">
            <a:extLst>
              <a:ext uri="{FF2B5EF4-FFF2-40B4-BE49-F238E27FC236}">
                <a16:creationId xmlns:a16="http://schemas.microsoft.com/office/drawing/2014/main" id="{F38F790F-4746-F3B4-5256-10CB0CC6BA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BBF78739-5075-53FF-F95A-7210664405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4F02357D-4571-9B6E-A7B3-B875A92D6B5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907649-32DF-4D24-A90B-2A1120A2F678}" type="datetimeFigureOut">
              <a:rPr lang="pl-PL" smtClean="0"/>
              <a:t>18.06.2023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EEC00079-E74E-2B0F-F30D-EBF569BE65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2D93E719-4327-9B8A-20DF-1F39ABE5D8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4F2664-048D-4F17-86C2-C867D4D7419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2917278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ichalHer/iris-web-predictor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09C54A5-1B14-4322-63D4-1478827727D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 dirty="0" err="1"/>
              <a:t>Iris</a:t>
            </a:r>
            <a:r>
              <a:rPr lang="pl-PL" dirty="0"/>
              <a:t> Web </a:t>
            </a:r>
            <a:r>
              <a:rPr lang="pl-PL" dirty="0" err="1"/>
              <a:t>Predictor</a:t>
            </a:r>
            <a:endParaRPr lang="pl-PL" dirty="0"/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C40F6B70-8555-289F-9466-D3EE5270858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l-PL" dirty="0"/>
              <a:t>Dawid </a:t>
            </a:r>
            <a:r>
              <a:rPr lang="pl-PL" dirty="0" err="1"/>
              <a:t>Pagieła</a:t>
            </a:r>
            <a:endParaRPr lang="pl-PL" dirty="0"/>
          </a:p>
          <a:p>
            <a:r>
              <a:rPr lang="pl-PL" dirty="0"/>
              <a:t>Michał Herczyński</a:t>
            </a:r>
          </a:p>
        </p:txBody>
      </p:sp>
    </p:spTree>
    <p:extLst>
      <p:ext uri="{BB962C8B-B14F-4D97-AF65-F5344CB8AC3E}">
        <p14:creationId xmlns:p14="http://schemas.microsoft.com/office/powerpoint/2010/main" val="42535697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E454924-B752-B5F3-6538-DBD5700A6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Zarządzanie projektem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447B2830-E23F-AA06-D857-88F3154E17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Komunikacja odbywała się osobiście, w toku zajęć, oraz przy użyciu komunikacji zdalnej poprzez program </a:t>
            </a:r>
            <a:r>
              <a:rPr lang="pl-PL" dirty="0" err="1"/>
              <a:t>Discord</a:t>
            </a:r>
            <a:endParaRPr lang="pl-PL" dirty="0"/>
          </a:p>
          <a:p>
            <a:r>
              <a:rPr lang="pl-PL" dirty="0"/>
              <a:t>Wersjonowanie i współdzielenie kodu realizowane było przez platformę GitHub w repozytorium </a:t>
            </a:r>
            <a:br>
              <a:rPr lang="pl-PL" dirty="0"/>
            </a:br>
            <a:r>
              <a:rPr lang="pl-PL" dirty="0" err="1">
                <a:hlinkClick r:id="rId2"/>
              </a:rPr>
              <a:t>MichalHer</a:t>
            </a:r>
            <a:r>
              <a:rPr lang="pl-PL" dirty="0">
                <a:hlinkClick r:id="rId2"/>
              </a:rPr>
              <a:t>/</a:t>
            </a:r>
            <a:r>
              <a:rPr lang="pl-PL" dirty="0" err="1">
                <a:hlinkClick r:id="rId2"/>
              </a:rPr>
              <a:t>iris</a:t>
            </a:r>
            <a:r>
              <a:rPr lang="pl-PL" dirty="0">
                <a:hlinkClick r:id="rId2"/>
              </a:rPr>
              <a:t>-web-</a:t>
            </a:r>
            <a:r>
              <a:rPr lang="pl-PL" dirty="0" err="1">
                <a:hlinkClick r:id="rId2"/>
              </a:rPr>
              <a:t>predictor</a:t>
            </a:r>
            <a:r>
              <a:rPr lang="pl-PL" dirty="0">
                <a:hlinkClick r:id="rId2"/>
              </a:rPr>
              <a:t> (github.com)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938045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B47EA8B-E1B2-8A18-FB06-954EB386C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11977"/>
            <a:ext cx="10515600" cy="1325563"/>
          </a:xfrm>
        </p:spPr>
        <p:txBody>
          <a:bodyPr/>
          <a:lstStyle/>
          <a:p>
            <a:r>
              <a:rPr lang="pl-PL" dirty="0"/>
              <a:t>Badania i utworzenie modeli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159591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1E9B414-4FE4-D335-EEAD-A11CA0F81E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Badania i utworzenie modeli Machine Learning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AEFE5F-4FE6-E3F8-2A70-7837898890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Użyte technologie do realizacji uczenia maszynowego:</a:t>
            </a:r>
          </a:p>
        </p:txBody>
      </p:sp>
      <p:pic>
        <p:nvPicPr>
          <p:cNvPr id="1026" name="Picture 2" descr="Download Python Logo PNG Vector | GSS TECHNOLOGY">
            <a:extLst>
              <a:ext uri="{FF2B5EF4-FFF2-40B4-BE49-F238E27FC236}">
                <a16:creationId xmlns:a16="http://schemas.microsoft.com/office/drawing/2014/main" id="{9FF29907-F748-8C8C-5D51-BE480C2B26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0205" y="3572086"/>
            <a:ext cx="1666486" cy="1659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Obraz 9">
            <a:extLst>
              <a:ext uri="{FF2B5EF4-FFF2-40B4-BE49-F238E27FC236}">
                <a16:creationId xmlns:a16="http://schemas.microsoft.com/office/drawing/2014/main" id="{9B7AFC3B-7765-FE2D-1905-7DE405C7FD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5235" y="5056978"/>
            <a:ext cx="2600870" cy="1435897"/>
          </a:xfrm>
          <a:prstGeom prst="rect">
            <a:avLst/>
          </a:prstGeom>
        </p:spPr>
      </p:pic>
      <p:pic>
        <p:nvPicPr>
          <p:cNvPr id="1034" name="Picture 10" descr="Scikit-learn新版本发布，一行代码秒升级 - 知乎">
            <a:extLst>
              <a:ext uri="{FF2B5EF4-FFF2-40B4-BE49-F238E27FC236}">
                <a16:creationId xmlns:a16="http://schemas.microsoft.com/office/drawing/2014/main" id="{7DA8D7D0-56A0-4508-1DF8-3801469F24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18" t="23095" r="20882" b="21757"/>
          <a:stretch/>
        </p:blipFill>
        <p:spPr bwMode="auto">
          <a:xfrm>
            <a:off x="789714" y="2886954"/>
            <a:ext cx="5010258" cy="3029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Obraz 5">
            <a:extLst>
              <a:ext uri="{FF2B5EF4-FFF2-40B4-BE49-F238E27FC236}">
                <a16:creationId xmlns:a16="http://schemas.microsoft.com/office/drawing/2014/main" id="{D74DF587-7FEB-2F0F-8BD3-C19AC37C95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5235" y="2340406"/>
            <a:ext cx="2124371" cy="2581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2431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2DEF17C-3382-D1F0-07A0-500E3AA382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Badania i utworzenie modeli Machine Learning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17356774-4E83-5203-BC24-3F349CD9A2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W trakcie badań wykonano analizę zestawu danych użytych do dopasowania kilu modeli. Zestaw zawiera cztery cechy objaśniające</a:t>
            </a:r>
          </a:p>
          <a:p>
            <a:r>
              <a:rPr lang="pl-PL" dirty="0"/>
              <a:t>Cechą objaśnianą jest jedna z trzech klas reprezentujących gatunek</a:t>
            </a:r>
            <a:br>
              <a:rPr lang="pl-PL" dirty="0"/>
            </a:br>
            <a:endParaRPr lang="pl-PL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29A9C55F-9E95-D089-67FF-9BF3A2BBA2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2593" y="3254685"/>
            <a:ext cx="3791355" cy="3238190"/>
          </a:xfrm>
          <a:prstGeom prst="rect">
            <a:avLst/>
          </a:prstGeom>
        </p:spPr>
      </p:pic>
      <p:pic>
        <p:nvPicPr>
          <p:cNvPr id="7" name="Obraz 6">
            <a:extLst>
              <a:ext uri="{FF2B5EF4-FFF2-40B4-BE49-F238E27FC236}">
                <a16:creationId xmlns:a16="http://schemas.microsoft.com/office/drawing/2014/main" id="{CC5EFDA3-B988-776E-6AA2-F4210C0B04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8051" y="3428999"/>
            <a:ext cx="3524423" cy="2223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3933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F6E5D8B-33EE-92DB-1D87-3043E9C57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Badania i utworzenie modeli Machine Learning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80335F71-B2E8-AEE6-AA9F-CB223C5FE3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Po wykonaniu analiz i przetestowaniu kilku modeli najlepszy rezultat osiągnięto stosując model KNN z </a:t>
            </a:r>
            <a:r>
              <a:rPr lang="pl-PL" dirty="0" err="1"/>
              <a:t>hiperparametrem</a:t>
            </a:r>
            <a:r>
              <a:rPr lang="pl-PL" dirty="0"/>
              <a:t> n, wyrażającym ilość analizowanych najbliższych sąsiadów, równym 3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AB27AB72-0182-3CA4-D564-0C2415BE73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3235" y="3429000"/>
            <a:ext cx="2905530" cy="2019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6159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2DEF17C-3382-D1F0-07A0-500E3AA382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Badania i utworzenie modeli Machine Learning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17356774-4E83-5203-BC24-3F349CD9A2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Przy użyciu biblioteki </a:t>
            </a:r>
            <a:r>
              <a:rPr lang="pl-PL" dirty="0" err="1"/>
              <a:t>pickle</a:t>
            </a:r>
            <a:r>
              <a:rPr lang="pl-PL" dirty="0"/>
              <a:t> dokonano </a:t>
            </a:r>
            <a:r>
              <a:rPr lang="pl-PL" dirty="0" err="1"/>
              <a:t>serializacji</a:t>
            </a:r>
            <a:r>
              <a:rPr lang="pl-PL" dirty="0"/>
              <a:t> obiektu </a:t>
            </a:r>
            <a:r>
              <a:rPr lang="pl-PL" dirty="0" err="1"/>
              <a:t>predyktora</a:t>
            </a:r>
            <a:r>
              <a:rPr lang="pl-PL" dirty="0"/>
              <a:t> do pliku umożliwiając jego użycie w systemie bez konieczności ponownego dopasowania</a:t>
            </a:r>
            <a:br>
              <a:rPr lang="pl-PL" dirty="0"/>
            </a:br>
            <a:endParaRPr lang="pl-PL" dirty="0"/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AA0C0780-E351-32FD-CB49-F00288F25E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7498" y="4495765"/>
            <a:ext cx="3077004" cy="495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0893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B47EA8B-E1B2-8A18-FB06-954EB386C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11977"/>
            <a:ext cx="10515600" cy="1325563"/>
          </a:xfrm>
        </p:spPr>
        <p:txBody>
          <a:bodyPr/>
          <a:lstStyle/>
          <a:p>
            <a:r>
              <a:rPr lang="pl-PL" dirty="0" err="1"/>
              <a:t>Backend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2026755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92CD50C-FEBC-BACD-A366-484FAAA7E8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Backend</a:t>
            </a:r>
            <a:endParaRPr lang="pl-PL" dirty="0"/>
          </a:p>
        </p:txBody>
      </p:sp>
      <p:pic>
        <p:nvPicPr>
          <p:cNvPr id="4" name="Picture 2" descr="Download Python Logo PNG Vector | GSS TECHNOLOGY">
            <a:extLst>
              <a:ext uri="{FF2B5EF4-FFF2-40B4-BE49-F238E27FC236}">
                <a16:creationId xmlns:a16="http://schemas.microsoft.com/office/drawing/2014/main" id="{07E3181F-6EDA-150D-45DA-2C9C15BE56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996" y="2818112"/>
            <a:ext cx="2501605" cy="2491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Fastapi React">
            <a:extLst>
              <a:ext uri="{FF2B5EF4-FFF2-40B4-BE49-F238E27FC236}">
                <a16:creationId xmlns:a16="http://schemas.microsoft.com/office/drawing/2014/main" id="{ECAC7A3A-2889-D576-948F-050366726A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0783" y="2292895"/>
            <a:ext cx="6299376" cy="2272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Redis – Logos Download">
            <a:extLst>
              <a:ext uri="{FF2B5EF4-FFF2-40B4-BE49-F238E27FC236}">
                <a16:creationId xmlns:a16="http://schemas.microsoft.com/office/drawing/2014/main" id="{295D3046-4677-F8DE-AD18-0916C72111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2523" y="4374982"/>
            <a:ext cx="4105523" cy="1308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ymbol zastępczy zawartości 2">
            <a:extLst>
              <a:ext uri="{FF2B5EF4-FFF2-40B4-BE49-F238E27FC236}">
                <a16:creationId xmlns:a16="http://schemas.microsoft.com/office/drawing/2014/main" id="{7B5236FA-DFAC-2843-F0FC-A3C10DEEE2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pl-PL" dirty="0"/>
              <a:t>Użyte technologie do realizacji API systemu:</a:t>
            </a:r>
          </a:p>
        </p:txBody>
      </p:sp>
    </p:spTree>
    <p:extLst>
      <p:ext uri="{BB962C8B-B14F-4D97-AF65-F5344CB8AC3E}">
        <p14:creationId xmlns:p14="http://schemas.microsoft.com/office/powerpoint/2010/main" val="15034950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800B8C4-EA1E-5BA6-1E03-1928F683E0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Backend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18E81E53-F8F2-E3BB-036F-2BFA099C57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 err="1"/>
              <a:t>Backend</a:t>
            </a:r>
            <a:r>
              <a:rPr lang="pl-PL" dirty="0"/>
              <a:t> aplikacji został zrealizowany wg. schematu: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8D958D6E-D113-1990-11EA-53C699221A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1901" y="2387600"/>
            <a:ext cx="3828197" cy="410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0995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800B8C4-EA1E-5BA6-1E03-1928F683E0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Backend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18E81E53-F8F2-E3BB-036F-2BFA099C57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Serwer API utworzony przy użyciu </a:t>
            </a:r>
            <a:r>
              <a:rPr lang="pl-PL" dirty="0" err="1"/>
              <a:t>frameworka</a:t>
            </a:r>
            <a:r>
              <a:rPr lang="pl-PL" dirty="0"/>
              <a:t> </a:t>
            </a:r>
            <a:r>
              <a:rPr lang="pl-PL" dirty="0" err="1"/>
              <a:t>fastAPI</a:t>
            </a:r>
            <a:r>
              <a:rPr lang="pl-PL" dirty="0"/>
              <a:t> pozwala w prosty sposób na dokumentowanie i testowanie </a:t>
            </a:r>
            <a:r>
              <a:rPr lang="pl-PL" dirty="0" err="1"/>
              <a:t>endpointów</a:t>
            </a:r>
            <a:endParaRPr lang="pl-PL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8FA3DBDD-5026-7494-5170-9B5755C870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9969" y="3033274"/>
            <a:ext cx="5992061" cy="3143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2540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B47EA8B-E1B2-8A18-FB06-954EB386C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11977"/>
            <a:ext cx="10515600" cy="1325563"/>
          </a:xfrm>
        </p:spPr>
        <p:txBody>
          <a:bodyPr/>
          <a:lstStyle/>
          <a:p>
            <a:r>
              <a:rPr lang="pl-PL" dirty="0"/>
              <a:t>Cel projektu</a:t>
            </a:r>
          </a:p>
        </p:txBody>
      </p:sp>
    </p:spTree>
    <p:extLst>
      <p:ext uri="{BB962C8B-B14F-4D97-AF65-F5344CB8AC3E}">
        <p14:creationId xmlns:p14="http://schemas.microsoft.com/office/powerpoint/2010/main" val="3990010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800B8C4-EA1E-5BA6-1E03-1928F683E0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Backend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18E81E53-F8F2-E3BB-036F-2BFA099C57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 err="1"/>
              <a:t>Backend</a:t>
            </a:r>
            <a:r>
              <a:rPr lang="pl-PL" dirty="0"/>
              <a:t> korzysta również z bazy danych </a:t>
            </a:r>
            <a:r>
              <a:rPr lang="pl-PL" dirty="0" err="1"/>
              <a:t>Redis</a:t>
            </a:r>
            <a:r>
              <a:rPr lang="pl-PL" dirty="0"/>
              <a:t> oraz biblioteki </a:t>
            </a:r>
            <a:br>
              <a:rPr lang="pl-PL" dirty="0"/>
            </a:br>
            <a:r>
              <a:rPr lang="pl-PL" dirty="0" err="1"/>
              <a:t>Redis</a:t>
            </a:r>
            <a:r>
              <a:rPr lang="pl-PL" dirty="0"/>
              <a:t> Queue co pozwala na kolejkowanie zadań i optymalizację działania zapytań bez oczekiwania na rezultat predykcji czego rezultatem jest szybkie zwolnienie </a:t>
            </a:r>
            <a:r>
              <a:rPr lang="pl-PL" dirty="0" err="1"/>
              <a:t>endpointa</a:t>
            </a:r>
            <a:r>
              <a:rPr lang="pl-PL" dirty="0"/>
              <a:t> i wznowienie nasłuchu nadchodzących zapytań.</a:t>
            </a:r>
          </a:p>
          <a:p>
            <a:r>
              <a:rPr lang="pl-PL" dirty="0"/>
              <a:t>API może działać w trybie serwer lub </a:t>
            </a:r>
            <a:r>
              <a:rPr lang="pl-PL" dirty="0" err="1"/>
              <a:t>worker</a:t>
            </a:r>
            <a:r>
              <a:rPr lang="pl-PL" dirty="0"/>
              <a:t> co pozwala na elastyczne skalowanie aplikacji</a:t>
            </a:r>
          </a:p>
        </p:txBody>
      </p:sp>
    </p:spTree>
    <p:extLst>
      <p:ext uri="{BB962C8B-B14F-4D97-AF65-F5344CB8AC3E}">
        <p14:creationId xmlns:p14="http://schemas.microsoft.com/office/powerpoint/2010/main" val="11152368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B47EA8B-E1B2-8A18-FB06-954EB386C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11977"/>
            <a:ext cx="10515600" cy="1325563"/>
          </a:xfrm>
        </p:spPr>
        <p:txBody>
          <a:bodyPr/>
          <a:lstStyle/>
          <a:p>
            <a:r>
              <a:rPr lang="pl-PL" dirty="0" err="1"/>
              <a:t>Frontend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5138045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9CA37D3-C008-61EF-2228-24F44E753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Frontend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48AD798C-BE98-DFB9-7FD6-F73D0B6851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Narzędzia do realizacji </a:t>
            </a:r>
            <a:r>
              <a:rPr lang="pl-PL" dirty="0" err="1"/>
              <a:t>frontendu</a:t>
            </a:r>
            <a:r>
              <a:rPr lang="pl-PL" dirty="0"/>
              <a:t> rozwiązania:</a:t>
            </a:r>
          </a:p>
        </p:txBody>
      </p:sp>
      <p:pic>
        <p:nvPicPr>
          <p:cNvPr id="4100" name="Picture 4" descr="Best ReactJS Course &amp;Certification in Cochin | Get Started with React ...">
            <a:extLst>
              <a:ext uri="{FF2B5EF4-FFF2-40B4-BE49-F238E27FC236}">
                <a16:creationId xmlns:a16="http://schemas.microsoft.com/office/drawing/2014/main" id="{C9D004B8-B377-33EE-90D2-B6C7D68703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131" y="1990725"/>
            <a:ext cx="4572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 descr="Hostear varios VHosts con usuarios diferentes en Nginx | Desde Linux">
            <a:extLst>
              <a:ext uri="{FF2B5EF4-FFF2-40B4-BE49-F238E27FC236}">
                <a16:creationId xmlns:a16="http://schemas.microsoft.com/office/drawing/2014/main" id="{1D16749F-C7DA-2096-4EA2-8E1D0345FA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3994" y="3756413"/>
            <a:ext cx="4991875" cy="1040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04840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4">
            <a:extLst>
              <a:ext uri="{FF2B5EF4-FFF2-40B4-BE49-F238E27FC236}">
                <a16:creationId xmlns:a16="http://schemas.microsoft.com/office/drawing/2014/main" id="{9DB30B83-8C8D-EAE4-F25F-B73DDAE592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159" y="600252"/>
            <a:ext cx="10363681" cy="5657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7189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4">
            <a:extLst>
              <a:ext uri="{FF2B5EF4-FFF2-40B4-BE49-F238E27FC236}">
                <a16:creationId xmlns:a16="http://schemas.microsoft.com/office/drawing/2014/main" id="{76D236FB-375A-023E-F440-AB2FAA697C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910" y="606667"/>
            <a:ext cx="10340179" cy="5644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4459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1E9AF2D-14BF-14F8-AF88-798D118EC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Frontend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8E32C112-6586-E539-D289-8C2F43C333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l-PL" dirty="0"/>
              <a:t>Język i framework: Frontend jest napisany w języku TypeScript i wykorzystuje framework React, który zapewnia efektywną obsługę interfejsu użytkownika.</a:t>
            </a:r>
          </a:p>
          <a:p>
            <a:r>
              <a:rPr lang="pl-PL" dirty="0"/>
              <a:t>Interakcja z użytkownikiem: Frontend umożliwia użytkownikowi wprowadzanie danych dotyczących długości i szerokości kwiatów, które są niezbędne do wykonania predykcji. Użytkownik może wprowadzać te dane za pomocą interaktywnych formularzy lub pól tekstowych.</a:t>
            </a:r>
          </a:p>
        </p:txBody>
      </p:sp>
    </p:spTree>
    <p:extLst>
      <p:ext uri="{BB962C8B-B14F-4D97-AF65-F5344CB8AC3E}">
        <p14:creationId xmlns:p14="http://schemas.microsoft.com/office/powerpoint/2010/main" val="26671512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1E9AF2D-14BF-14F8-AF88-798D118EC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Frontend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8E32C112-6586-E539-D289-8C2F43C333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l-PL" dirty="0"/>
              <a:t>Wykonywanie predykcji: Na podstawie wprowadzonych danych frontend przekazuje żądanie do serwera API w celu wykonania predykcji. Po otrzymaniu odpowiedzi z serwera, wynik predykcji może być </a:t>
            </a:r>
            <a:r>
              <a:rPr lang="pl-PL"/>
              <a:t>wyświetlany użytkownikowi. </a:t>
            </a:r>
          </a:p>
          <a:p>
            <a:r>
              <a:rPr lang="pl-PL"/>
              <a:t>Komunikacja </a:t>
            </a:r>
            <a:r>
              <a:rPr lang="pl-PL" dirty="0"/>
              <a:t>z serwerem API: Frontend komunikuje się z serwerem API, aby przekazywać żądania predykcji i odbierać odpowiedzi. Ta komunikacja odbywa się przy użyciu usług dostarczanych przez klasę APIService, która działa jako warstwa abstrakcji dla wywołań do API.</a:t>
            </a:r>
            <a:r>
              <a:rPr lang="pl-PL" dirty="0">
                <a:solidFill>
                  <a:srgbClr val="D1D5DB"/>
                </a:solidFill>
                <a:latin typeface="Söhne"/>
              </a:rPr>
              <a:t> </a:t>
            </a:r>
            <a:endParaRPr lang="pl-PL" b="0" i="0" dirty="0">
              <a:solidFill>
                <a:srgbClr val="D1D5DB"/>
              </a:solidFill>
              <a:effectLst/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15364840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B47EA8B-E1B2-8A18-FB06-954EB386C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11977"/>
            <a:ext cx="10515600" cy="1325563"/>
          </a:xfrm>
        </p:spPr>
        <p:txBody>
          <a:bodyPr/>
          <a:lstStyle/>
          <a:p>
            <a:r>
              <a:rPr lang="pl-PL" dirty="0"/>
              <a:t>Deployment</a:t>
            </a:r>
          </a:p>
        </p:txBody>
      </p:sp>
    </p:spTree>
    <p:extLst>
      <p:ext uri="{BB962C8B-B14F-4D97-AF65-F5344CB8AC3E}">
        <p14:creationId xmlns:p14="http://schemas.microsoft.com/office/powerpoint/2010/main" val="34696360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92CD50C-FEBC-BACD-A366-484FAAA7E8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Deployment</a:t>
            </a:r>
          </a:p>
        </p:txBody>
      </p:sp>
      <p:sp>
        <p:nvSpPr>
          <p:cNvPr id="5" name="Symbol zastępczy zawartości 2">
            <a:extLst>
              <a:ext uri="{FF2B5EF4-FFF2-40B4-BE49-F238E27FC236}">
                <a16:creationId xmlns:a16="http://schemas.microsoft.com/office/drawing/2014/main" id="{7B5236FA-DFAC-2843-F0FC-A3C10DEEE2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pl-PL" dirty="0"/>
              <a:t>Narzędzia użyte do </a:t>
            </a:r>
            <a:r>
              <a:rPr lang="pl-PL" dirty="0" err="1"/>
              <a:t>deploymentu</a:t>
            </a:r>
            <a:r>
              <a:rPr lang="pl-PL" dirty="0"/>
              <a:t> i skalowania rozwiązania:</a:t>
            </a:r>
          </a:p>
        </p:txBody>
      </p:sp>
      <p:pic>
        <p:nvPicPr>
          <p:cNvPr id="3074" name="Picture 2" descr="Considering Docker? Consider Security First - Cisco Umbrella Blog">
            <a:extLst>
              <a:ext uri="{FF2B5EF4-FFF2-40B4-BE49-F238E27FC236}">
                <a16:creationId xmlns:a16="http://schemas.microsoft.com/office/drawing/2014/main" id="{6AB10AA6-E956-47F5-18F4-D2CE881FEF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606" y="2464406"/>
            <a:ext cx="3109556" cy="2611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Kubernetes – Logos Download">
            <a:extLst>
              <a:ext uri="{FF2B5EF4-FFF2-40B4-BE49-F238E27FC236}">
                <a16:creationId xmlns:a16="http://schemas.microsoft.com/office/drawing/2014/main" id="{23E1403F-0AE1-818D-C62B-E754366036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3664" y="4146093"/>
            <a:ext cx="4792824" cy="2436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ostear varios VHosts con usuarios diferentes en Nginx | Desde Linux">
            <a:extLst>
              <a:ext uri="{FF2B5EF4-FFF2-40B4-BE49-F238E27FC236}">
                <a16:creationId xmlns:a16="http://schemas.microsoft.com/office/drawing/2014/main" id="{9A85B98A-03DC-6446-DEC0-9A86167058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0519" y="2613347"/>
            <a:ext cx="4991875" cy="1040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85734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EE02710-5271-8FAC-1E8E-741D3D419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Deployment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9809BB00-1AB8-61C3-553A-99E227780E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Elementy aplikacji zamknięte są w kontenerach przy użyciu technologii konteneryzacji Docker</a:t>
            </a:r>
          </a:p>
          <a:p>
            <a:r>
              <a:rPr lang="pl-PL" dirty="0"/>
              <a:t>Docker jest rodzajem lekkiej maszyny wirtualnej działającej z </a:t>
            </a:r>
            <a:r>
              <a:rPr lang="pl-PL" dirty="0" err="1"/>
              <a:t>Linuxem</a:t>
            </a:r>
            <a:r>
              <a:rPr lang="pl-PL" dirty="0"/>
              <a:t>, która dzieli jądro systemu operacyjnego gospodarza i jego </a:t>
            </a:r>
            <a:r>
              <a:rPr lang="pl-PL" dirty="0" err="1"/>
              <a:t>runtime</a:t>
            </a:r>
            <a:r>
              <a:rPr lang="pl-PL" dirty="0"/>
              <a:t> przy jednoczesnej izolacji zasobów dyskowych itd.</a:t>
            </a:r>
          </a:p>
        </p:txBody>
      </p:sp>
    </p:spTree>
    <p:extLst>
      <p:ext uri="{BB962C8B-B14F-4D97-AF65-F5344CB8AC3E}">
        <p14:creationId xmlns:p14="http://schemas.microsoft.com/office/powerpoint/2010/main" val="38754782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CCA0ACE-D423-D475-15F6-E764402B2C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Cel projektu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B7240710-973C-766A-9580-A0608AF737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Celem projektu była realizacja aplikacji wykorzystującej Machine Learning do predykcji gatunku Irysa na podstawie zmierzonych przez użytkownika wymiarów płatka i działki kielicha.</a:t>
            </a:r>
          </a:p>
          <a:p>
            <a:r>
              <a:rPr lang="pl-PL" dirty="0"/>
              <a:t>Tematyka pracy obejmuje co prawda bardzo trywialne działanie, które jest standardem niezliczonej ilości samouczków, jednak te zwykle kończą się na utworzeniu modeli, całkowicie pomijając kwestie ich </a:t>
            </a:r>
            <a:r>
              <a:rPr lang="pl-PL" dirty="0" err="1"/>
              <a:t>deploymentu</a:t>
            </a:r>
            <a:r>
              <a:rPr lang="pl-PL" dirty="0"/>
              <a:t> i zastosowania praktycznego.</a:t>
            </a:r>
          </a:p>
        </p:txBody>
      </p:sp>
    </p:spTree>
    <p:extLst>
      <p:ext uri="{BB962C8B-B14F-4D97-AF65-F5344CB8AC3E}">
        <p14:creationId xmlns:p14="http://schemas.microsoft.com/office/powerpoint/2010/main" val="11759949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B1CA6A7-621D-3DFD-235A-665CCC857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Deployment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5609265C-26CA-98A2-6BD4-44D09AD768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l-PL" dirty="0"/>
              <a:t>Po utworzeniu kontenerów ich uruchomienie odbywa się w środowisku </a:t>
            </a:r>
            <a:r>
              <a:rPr lang="pl-PL" dirty="0" err="1"/>
              <a:t>Kubernetes</a:t>
            </a:r>
            <a:r>
              <a:rPr lang="pl-PL" dirty="0"/>
              <a:t>, pozwalającym automatycznie zarządzać rozproszoną architekturą </a:t>
            </a:r>
            <a:r>
              <a:rPr lang="pl-PL" dirty="0" err="1"/>
              <a:t>mikroserwisową</a:t>
            </a:r>
            <a:r>
              <a:rPr lang="pl-PL" dirty="0"/>
              <a:t> maksymalnie uproszczając skalowanie i zarządzanie komponentami aplikacji, dodatkowo reagując na wszelkie problemy z serwisami, restartując je w razie potrzeby.</a:t>
            </a:r>
          </a:p>
        </p:txBody>
      </p:sp>
    </p:spTree>
    <p:extLst>
      <p:ext uri="{BB962C8B-B14F-4D97-AF65-F5344CB8AC3E}">
        <p14:creationId xmlns:p14="http://schemas.microsoft.com/office/powerpoint/2010/main" val="17054726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B1CA6A7-621D-3DFD-235A-665CCC857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Deployment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5609265C-26CA-98A2-6BD4-44D09AD768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l-PL" dirty="0"/>
              <a:t>Dzięki temu </a:t>
            </a:r>
            <a:r>
              <a:rPr lang="pl-PL" dirty="0" err="1"/>
              <a:t>rowiązaniu</a:t>
            </a:r>
            <a:r>
              <a:rPr lang="pl-PL" dirty="0"/>
              <a:t> oraz zastosowaniu systemu kolejkowego opartego na bazie danych </a:t>
            </a:r>
            <a:r>
              <a:rPr lang="pl-PL" dirty="0" err="1"/>
              <a:t>Redis</a:t>
            </a:r>
            <a:r>
              <a:rPr lang="pl-PL" dirty="0"/>
              <a:t>, w przypadku gdyby system nie był w stanie obsłużyć zadań predykcji w rozsądnym czasie, wystarczy, o ile pozwalają na to zasoby sprzętowe, zwiększyć ilość pracowników wykonujących predykcję </a:t>
            </a:r>
            <a:r>
              <a:rPr lang="pl-PL" dirty="0" err="1"/>
              <a:t>zrównoleglając</a:t>
            </a:r>
            <a:r>
              <a:rPr lang="pl-PL" dirty="0"/>
              <a:t> proces teoretycznie w nieskończoność i zwiększając </a:t>
            </a:r>
            <a:r>
              <a:rPr lang="pl-PL" dirty="0" err="1"/>
              <a:t>responsywność</a:t>
            </a:r>
            <a:r>
              <a:rPr lang="pl-PL" dirty="0"/>
              <a:t> systemu.</a:t>
            </a:r>
          </a:p>
        </p:txBody>
      </p:sp>
    </p:spTree>
    <p:extLst>
      <p:ext uri="{BB962C8B-B14F-4D97-AF65-F5344CB8AC3E}">
        <p14:creationId xmlns:p14="http://schemas.microsoft.com/office/powerpoint/2010/main" val="3127390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B1CA6A7-621D-3DFD-235A-665CCC857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Deployment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D8980CBF-3BA3-D163-73C1-96DABAF527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4687" y="1690688"/>
            <a:ext cx="9202626" cy="4791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9736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52F2ECA-1A3B-4353-BB76-BC8830FB57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Cel projektu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40E183C3-9270-CAF0-527B-121AEB74C6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W toku projektu oprócz wykonania analizy danych do realizacji modelu zaprojektowano API aplikacji pozwalające wykorzystać model oraz </a:t>
            </a:r>
            <a:r>
              <a:rPr lang="pl-PL" dirty="0" err="1"/>
              <a:t>frontend</a:t>
            </a:r>
            <a:r>
              <a:rPr lang="pl-PL" dirty="0"/>
              <a:t>, który pozwoli użytkownikowi na wygodną komunikację z systemem.</a:t>
            </a:r>
          </a:p>
        </p:txBody>
      </p:sp>
    </p:spTree>
    <p:extLst>
      <p:ext uri="{BB962C8B-B14F-4D97-AF65-F5344CB8AC3E}">
        <p14:creationId xmlns:p14="http://schemas.microsoft.com/office/powerpoint/2010/main" val="22223936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B47EA8B-E1B2-8A18-FB06-954EB386C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11977"/>
            <a:ext cx="10515600" cy="1325563"/>
          </a:xfrm>
        </p:spPr>
        <p:txBody>
          <a:bodyPr/>
          <a:lstStyle/>
          <a:p>
            <a:r>
              <a:rPr lang="pl-PL" dirty="0"/>
              <a:t>Zarządzanie projektem</a:t>
            </a:r>
          </a:p>
        </p:txBody>
      </p:sp>
    </p:spTree>
    <p:extLst>
      <p:ext uri="{BB962C8B-B14F-4D97-AF65-F5344CB8AC3E}">
        <p14:creationId xmlns:p14="http://schemas.microsoft.com/office/powerpoint/2010/main" val="16870598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40B7C8B-F50E-503E-04B8-319984DD2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Zarządzanie projektem</a:t>
            </a:r>
          </a:p>
        </p:txBody>
      </p:sp>
      <p:pic>
        <p:nvPicPr>
          <p:cNvPr id="1026" name="Picture 2" descr="GitHub Logo et symbole, sens, histoire, PNG, marque">
            <a:extLst>
              <a:ext uri="{FF2B5EF4-FFF2-40B4-BE49-F238E27FC236}">
                <a16:creationId xmlns:a16="http://schemas.microsoft.com/office/drawing/2014/main" id="{EB0FD555-5A72-EF3E-3E7E-0F9B974C92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1221" y="2176669"/>
            <a:ext cx="4428959" cy="2504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iscord icon png, Discord icon png Transparent FREE for download on ...">
            <a:extLst>
              <a:ext uri="{FF2B5EF4-FFF2-40B4-BE49-F238E27FC236}">
                <a16:creationId xmlns:a16="http://schemas.microsoft.com/office/drawing/2014/main" id="{D866FE67-2CBF-DE76-2400-17EAD2DBC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7695" y="1532944"/>
            <a:ext cx="3792110" cy="3792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91573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DEE95A26-6232-EA9C-2229-AC74890B2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Zarządzanie projektem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5239B487-506C-3A43-415A-0C71F17D5D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pl-PL" dirty="0"/>
              <a:t>Projekt wykonywano w metodyce zwinnej, metodą przyrostową.</a:t>
            </a:r>
          </a:p>
          <a:p>
            <a:r>
              <a:rPr lang="pl-PL" dirty="0"/>
              <a:t>Do sprawnego planowania terminów i zadań wykorzystano rozwiązanie znajdujące się na platformie </a:t>
            </a:r>
            <a:r>
              <a:rPr lang="pl-PL" dirty="0" err="1"/>
              <a:t>github</a:t>
            </a:r>
            <a:r>
              <a:rPr lang="pl-PL" dirty="0"/>
              <a:t> pozwalające między innymi na:</a:t>
            </a:r>
          </a:p>
          <a:p>
            <a:pPr lvl="1"/>
            <a:r>
              <a:rPr lang="pl-PL" dirty="0"/>
              <a:t>Podział projektu na sprinty</a:t>
            </a:r>
          </a:p>
          <a:p>
            <a:pPr lvl="1"/>
            <a:r>
              <a:rPr lang="pl-PL" dirty="0"/>
              <a:t>Utworzenie tablicy </a:t>
            </a:r>
            <a:r>
              <a:rPr lang="pl-PL" dirty="0" err="1"/>
              <a:t>kanban</a:t>
            </a:r>
            <a:endParaRPr lang="pl-PL" dirty="0"/>
          </a:p>
          <a:p>
            <a:pPr lvl="1"/>
            <a:r>
              <a:rPr lang="pl-PL" dirty="0"/>
              <a:t>Utworzenie wykresu Gantta</a:t>
            </a:r>
          </a:p>
          <a:p>
            <a:r>
              <a:rPr lang="pl-PL" dirty="0"/>
              <a:t>Nie jest to rozwiązanie zawierające funkcjonalności tak zaawansowane jak </a:t>
            </a:r>
            <a:r>
              <a:rPr lang="pl-PL" dirty="0" err="1"/>
              <a:t>Jira</a:t>
            </a:r>
            <a:r>
              <a:rPr lang="pl-PL" dirty="0"/>
              <a:t>, natomiast przy prostych projektach pozwala na szybkie rozeznanie się w funkcjonalnościach, co przy złożonych rozwiązaniach jest bardziej czasochłonne, oraz jest wystarczające do efektywnego zarządzania projektem.</a:t>
            </a:r>
          </a:p>
        </p:txBody>
      </p:sp>
    </p:spTree>
    <p:extLst>
      <p:ext uri="{BB962C8B-B14F-4D97-AF65-F5344CB8AC3E}">
        <p14:creationId xmlns:p14="http://schemas.microsoft.com/office/powerpoint/2010/main" val="18614907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18CBE36-209D-F2B2-0508-8E3671B28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Tablica </a:t>
            </a:r>
            <a:r>
              <a:rPr lang="pl-PL" dirty="0" err="1"/>
              <a:t>kanban</a:t>
            </a:r>
            <a:endParaRPr lang="pl-PL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7CAB432D-5DA7-F438-F6A7-01C76F9D80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5458" y="1762571"/>
            <a:ext cx="8081084" cy="4896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4477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D8C5CE4-E0BA-B9DB-AA1F-50AEA22ED6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Wykres Gantta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39CD682D-5963-30AF-40A3-683A2997AA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2051283"/>
            <a:ext cx="10515599" cy="4037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962549"/>
      </p:ext>
    </p:extLst>
  </p:cSld>
  <p:clrMapOvr>
    <a:masterClrMapping/>
  </p:clrMapOvr>
</p:sld>
</file>

<file path=ppt/theme/theme1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</TotalTime>
  <Words>704</Words>
  <Application>Microsoft Office PowerPoint</Application>
  <PresentationFormat>Widescreen</PresentationFormat>
  <Paragraphs>63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7" baseType="lpstr">
      <vt:lpstr>Arial</vt:lpstr>
      <vt:lpstr>Calibri</vt:lpstr>
      <vt:lpstr>Calibri Light</vt:lpstr>
      <vt:lpstr>Söhne</vt:lpstr>
      <vt:lpstr>Motyw pakietu Office</vt:lpstr>
      <vt:lpstr>Iris Web Predictor</vt:lpstr>
      <vt:lpstr>Cel projektu</vt:lpstr>
      <vt:lpstr>Cel projektu</vt:lpstr>
      <vt:lpstr>Cel projektu</vt:lpstr>
      <vt:lpstr>Zarządzanie projektem</vt:lpstr>
      <vt:lpstr>Zarządzanie projektem</vt:lpstr>
      <vt:lpstr>Zarządzanie projektem</vt:lpstr>
      <vt:lpstr>Tablica kanban</vt:lpstr>
      <vt:lpstr>Wykres Gantta</vt:lpstr>
      <vt:lpstr>Zarządzanie projektem</vt:lpstr>
      <vt:lpstr>Badania i utworzenie modeli Machine Learning</vt:lpstr>
      <vt:lpstr>Badania i utworzenie modeli Machine Learning</vt:lpstr>
      <vt:lpstr>Badania i utworzenie modeli Machine Learning</vt:lpstr>
      <vt:lpstr>Badania i utworzenie modeli Machine Learning</vt:lpstr>
      <vt:lpstr>Badania i utworzenie modeli Machine Learning</vt:lpstr>
      <vt:lpstr>Backend</vt:lpstr>
      <vt:lpstr>Backend</vt:lpstr>
      <vt:lpstr>Backend</vt:lpstr>
      <vt:lpstr>Backend</vt:lpstr>
      <vt:lpstr>Backend</vt:lpstr>
      <vt:lpstr>Frontend</vt:lpstr>
      <vt:lpstr>Frontend</vt:lpstr>
      <vt:lpstr>PowerPoint Presentation</vt:lpstr>
      <vt:lpstr>PowerPoint Presentation</vt:lpstr>
      <vt:lpstr>Frontend</vt:lpstr>
      <vt:lpstr>Frontend</vt:lpstr>
      <vt:lpstr>Deployment</vt:lpstr>
      <vt:lpstr>Deployment</vt:lpstr>
      <vt:lpstr>Deployment</vt:lpstr>
      <vt:lpstr>Deployment</vt:lpstr>
      <vt:lpstr>Deployment</vt:lpstr>
      <vt:lpstr>Deployment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Iris Web Predictor</dc:title>
  <dc:creator>Michał Herczyński</dc:creator>
  <cp:lastModifiedBy>Dawid Pagieła</cp:lastModifiedBy>
  <cp:revision>5</cp:revision>
  <dcterms:created xsi:type="dcterms:W3CDTF">2023-06-13T14:57:32Z</dcterms:created>
  <dcterms:modified xsi:type="dcterms:W3CDTF">2023-06-17T22:51:58Z</dcterms:modified>
</cp:coreProperties>
</file>